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This is not about saving money by cutting costs or reducing overhead. Operations expenditures have nothing to do with it. As our City Manager made clear at the Library Board meeting this month, this is about forcing library staff off of the CalPERS retirement system and ensuring that the City won’t have to pay for library staff salaries or benefits in the future.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Huge discrepancies in spending reflect that ALA report finding that LSS management of RCLS. These numbers were provided by the County of Riverside -- no data for salary or benefits expenditures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This was a sarcastic comment from Pezzanite in the same interview where he trashed librarians and pledged to run libraries like corporations. Apparently, he and I agree on one thing -- libraries are in the category of a sacred organization because that’s EXACTLY what they are, and now it’s up to us to defend our own.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It is absolutely critical, in a time when the public trust in government is extremely low from local governments up to you-know-who, that we recognize libraries as the democratizing force that they are. Libraries are a critical component of maintaining a literate, informed citizenry. Public libraries also are staunch defenders against censorship, and in this era of “fake news”, they have taken on a role of teaching information literacy in addition to traditional literacy skills.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It is absolutely critical, in a time when the public trust in government is extremely low from local governments up to you-know-who, that we recognize libraries as the democratizing force that they are. Libraries are a critical component of maintaining a literate, informed citizenry. Public libraries also are staunch defenders against censorship, and in this era of “fake news”, they have taken on a role of teaching information literacy in addition to traditional literacy skills.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And to think that some people actually say “no one uses the library anymore!”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600" cy="1538400"/>
          </a:xfrm>
          <a:prstGeom prst="rect">
            <a:avLst/>
          </a:prstGeom>
        </p:spPr>
        <p:txBody>
          <a:bodyPr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lIns="91425" tIns="91425" rIns="91425" bIns="91425" anchor="t" anchorCtr="0"/>
          <a:lstStyle>
            <a:lvl1pPr lvl="0" algn="ctr">
              <a:spcBef>
                <a:spcPts val="0"/>
              </a:spcBef>
              <a:buChar char="●"/>
              <a:defRPr/>
            </a:lvl1pPr>
            <a:lvl2pPr lvl="1" algn="ctr">
              <a:spcBef>
                <a:spcPts val="0"/>
              </a:spcBef>
              <a:buChar char="○"/>
              <a:defRPr/>
            </a:lvl2pPr>
            <a:lvl3pPr lvl="2" algn="ctr">
              <a:spcBef>
                <a:spcPts val="0"/>
              </a:spcBef>
              <a:buChar char="■"/>
              <a:defRPr/>
            </a:lvl3pPr>
            <a:lvl4pPr lvl="3" algn="ctr">
              <a:spcBef>
                <a:spcPts val="0"/>
              </a:spcBef>
              <a:buChar char="●"/>
              <a:defRPr/>
            </a:lvl4pPr>
            <a:lvl5pPr lvl="4" algn="ctr">
              <a:spcBef>
                <a:spcPts val="0"/>
              </a:spcBef>
              <a:buChar char="○"/>
              <a:defRPr/>
            </a:lvl5pPr>
            <a:lvl6pPr lvl="5" algn="ctr">
              <a:spcBef>
                <a:spcPts val="0"/>
              </a:spcBef>
              <a:buChar char="■"/>
              <a:defRPr/>
            </a:lvl6pPr>
            <a:lvl7pPr lvl="6" algn="ctr">
              <a:spcBef>
                <a:spcPts val="0"/>
              </a:spcBef>
              <a:buChar char="●"/>
              <a:defRPr/>
            </a:lvl7pPr>
            <a:lvl8pPr lvl="7" algn="ctr">
              <a:spcBef>
                <a:spcPts val="0"/>
              </a:spcBef>
              <a:buChar char="○"/>
              <a:defRPr/>
            </a:lvl8pPr>
            <a:lvl9pPr lvl="8" algn="ctr">
              <a:spcBef>
                <a:spcPts val="0"/>
              </a:spcBef>
              <a:buChar char="■"/>
              <a:defRPr/>
            </a:lvl9pPr>
          </a:lstStyle>
          <a:p>
            <a:endParaRPr/>
          </a:p>
        </p:txBody>
      </p:sp>
      <p:sp>
        <p:nvSpPr>
          <p:cNvPr id="59" name="Shape 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lIns="91425" tIns="91425" rIns="91425" bIns="91425" anchor="t" anchorCtr="0"/>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lIns="91425" tIns="91425" rIns="91425" bIns="91425" anchor="t" anchorCtr="0"/>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lIns="91425" tIns="91425" rIns="91425" bIns="91425" anchor="t" anchorCtr="0"/>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buChar char="●"/>
              <a:defRPr sz="12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buChar char="●"/>
              <a:defRPr>
                <a:solidFill>
                  <a:schemeClr val="lt1"/>
                </a:solidFill>
              </a:defRPr>
            </a:lvl1pPr>
            <a:lvl2pPr lvl="1">
              <a:spcBef>
                <a:spcPts val="0"/>
              </a:spcBef>
              <a:buClr>
                <a:schemeClr val="lt1"/>
              </a:buClr>
              <a:buChar char="○"/>
              <a:defRPr>
                <a:solidFill>
                  <a:schemeClr val="lt1"/>
                </a:solidFill>
              </a:defRPr>
            </a:lvl2pPr>
            <a:lvl3pPr lvl="2">
              <a:spcBef>
                <a:spcPts val="0"/>
              </a:spcBef>
              <a:buClr>
                <a:schemeClr val="lt1"/>
              </a:buClr>
              <a:buChar char="■"/>
              <a:defRPr>
                <a:solidFill>
                  <a:schemeClr val="lt1"/>
                </a:solidFill>
              </a:defRPr>
            </a:lvl3pPr>
            <a:lvl4pPr lvl="3">
              <a:spcBef>
                <a:spcPts val="0"/>
              </a:spcBef>
              <a:buClr>
                <a:schemeClr val="lt1"/>
              </a:buClr>
              <a:buChar char="●"/>
              <a:defRPr>
                <a:solidFill>
                  <a:schemeClr val="lt1"/>
                </a:solidFill>
              </a:defRPr>
            </a:lvl4pPr>
            <a:lvl5pPr lvl="4">
              <a:spcBef>
                <a:spcPts val="0"/>
              </a:spcBef>
              <a:buClr>
                <a:schemeClr val="lt1"/>
              </a:buClr>
              <a:buChar char="○"/>
              <a:defRPr>
                <a:solidFill>
                  <a:schemeClr val="lt1"/>
                </a:solidFill>
              </a:defRPr>
            </a:lvl5pPr>
            <a:lvl6pPr lvl="5">
              <a:spcBef>
                <a:spcPts val="0"/>
              </a:spcBef>
              <a:buClr>
                <a:schemeClr val="lt1"/>
              </a:buClr>
              <a:buChar char="■"/>
              <a:defRPr>
                <a:solidFill>
                  <a:schemeClr val="lt1"/>
                </a:solidFill>
              </a:defRPr>
            </a:lvl6pPr>
            <a:lvl7pPr lvl="6">
              <a:spcBef>
                <a:spcPts val="0"/>
              </a:spcBef>
              <a:buClr>
                <a:schemeClr val="lt1"/>
              </a:buClr>
              <a:buChar char="●"/>
              <a:defRPr>
                <a:solidFill>
                  <a:schemeClr val="lt1"/>
                </a:solidFill>
              </a:defRPr>
            </a:lvl7pPr>
            <a:lvl8pPr lvl="7">
              <a:spcBef>
                <a:spcPts val="0"/>
              </a:spcBef>
              <a:buClr>
                <a:schemeClr val="lt1"/>
              </a:buClr>
              <a:buChar char="○"/>
              <a:defRPr>
                <a:solidFill>
                  <a:schemeClr val="lt1"/>
                </a:solidFill>
              </a:defRPr>
            </a:lvl8pPr>
            <a:lvl9pPr lvl="8">
              <a:spcBef>
                <a:spcPts val="0"/>
              </a:spcBef>
              <a:buClr>
                <a:schemeClr val="lt1"/>
              </a:buClr>
              <a:buChar char="■"/>
              <a:defRPr>
                <a:solidFill>
                  <a:schemeClr val="lt1"/>
                </a:solidFill>
              </a:defRPr>
            </a:lvl9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PT Sans Narrow"/>
              <a:buChar char="●"/>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Open Sans"/>
              <a:buChar char="●"/>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Open Sans"/>
                <a:ea typeface="Open Sans"/>
                <a:cs typeface="Open Sans"/>
                <a:sym typeface="Open Sans"/>
              </a:rPr>
              <a:t>‹#›</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www.sandiegocounty.gov/content/dam/sdc/grandjury/reports/2016-2017/EscondidoLibraryRepor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latimes.com/business/hiltzik/la-fi-mh-privatizing-the-library-20160201-column.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www.ala.org/tools/atoz/outsourci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ala.org/aboutala/offices/ors/outsource/outsourcin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latimes.com/business/hiltzik/la-fi-mh-privatizing-the-library-20160201-column.html"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lj.libraryjournal.com/2004/10/managing-libraries/when-lssi-comes-to-tow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focusbankers.com/deal/lssi-corporate-finance/"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hyperlink" Target="http://www.nytimes.com/2010/09/27/business/27libraries.html" TargetMode="External"/><Relationship Id="rId4" Type="http://schemas.openxmlformats.org/officeDocument/2006/relationships/hyperlink" Target="http://www.argosyprivateequity.com/argosy-invests-in-library-systems-services-ll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ala.org/aboutala/offices/ors/outsource/outsourcing"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ala.org/aboutala/offices/ors/outsource/outsourcing"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ca.countingopinions.com/index.php?page_id=3"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ca.countingopinions.com/index.php?page_id=3"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d3n8a8pro7vhmx.cloudfront.net/themes/5660b272ebad645c44000001/attachments/original/1452193779/AspenLibrariesReport.pdf?1452193779"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www.ala.org/aboutala/sites/ala.org.aboutala/files/content/quotable%20facts.2017.downloadable.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ala.org/advocacy/intfreedom/censorship/faq"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imes-advocate.com/articles/keep-the-escondido-public-library-public"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www.countingopinions.com/pireports/report.php?714d44dc662cffa4b8b63f82af92e1db&amp;liv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sandiegocounty.gov/content/dam/sdc/grandjury/reports/2016-2017/EscondidoLibraryReport.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1004150" y="1751764"/>
            <a:ext cx="7136700" cy="1022400"/>
          </a:xfrm>
          <a:prstGeom prst="rect">
            <a:avLst/>
          </a:prstGeom>
        </p:spPr>
        <p:txBody>
          <a:bodyPr lIns="91425" tIns="91425" rIns="91425" bIns="91425" anchor="b" anchorCtr="0">
            <a:noAutofit/>
          </a:bodyPr>
          <a:lstStyle/>
          <a:p>
            <a:pPr lvl="0">
              <a:spcBef>
                <a:spcPts val="0"/>
              </a:spcBef>
              <a:buNone/>
            </a:pPr>
            <a:r>
              <a:rPr lang="en"/>
              <a:t> Public Library Privatization:</a:t>
            </a:r>
          </a:p>
          <a:p>
            <a:pPr lvl="0">
              <a:spcBef>
                <a:spcPts val="0"/>
              </a:spcBef>
              <a:buNone/>
            </a:pPr>
            <a:r>
              <a:rPr lang="en"/>
              <a:t>Evading Civic Responsibility</a:t>
            </a:r>
          </a:p>
        </p:txBody>
      </p:sp>
      <p:sp>
        <p:nvSpPr>
          <p:cNvPr id="67" name="Shape 67"/>
          <p:cNvSpPr txBox="1">
            <a:spLocks noGrp="1"/>
          </p:cNvSpPr>
          <p:nvPr>
            <p:ph type="subTitle" idx="1"/>
          </p:nvPr>
        </p:nvSpPr>
        <p:spPr>
          <a:xfrm>
            <a:off x="2137225" y="2850039"/>
            <a:ext cx="4870500" cy="792600"/>
          </a:xfrm>
          <a:prstGeom prst="rect">
            <a:avLst/>
          </a:prstGeom>
        </p:spPr>
        <p:txBody>
          <a:bodyPr lIns="91425" tIns="91425" rIns="91425" bIns="91425" anchor="t" anchorCtr="0">
            <a:noAutofit/>
          </a:bodyPr>
          <a:lstStyle/>
          <a:p>
            <a:pPr lvl="0">
              <a:spcBef>
                <a:spcPts val="0"/>
              </a:spcBef>
              <a:buNone/>
            </a:pPr>
            <a:r>
              <a:rPr lang="en"/>
              <a:t>Whitney McCoy, MLIS Candidate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The Escondido Public Library</a:t>
            </a:r>
          </a:p>
        </p:txBody>
      </p:sp>
      <p:sp>
        <p:nvSpPr>
          <p:cNvPr id="122" name="Shape 122"/>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a:spcBef>
                <a:spcPts val="0"/>
              </a:spcBef>
              <a:buNone/>
            </a:pPr>
            <a:r>
              <a:rPr lang="en" b="1"/>
              <a:t>Unused allocated funds?</a:t>
            </a:r>
          </a:p>
          <a:p>
            <a:pPr marR="0" lvl="0" algn="l" rtl="0">
              <a:lnSpc>
                <a:spcPct val="115000"/>
              </a:lnSpc>
              <a:spcBef>
                <a:spcPts val="0"/>
              </a:spcBef>
              <a:spcAft>
                <a:spcPts val="1600"/>
              </a:spcAft>
              <a:buNone/>
            </a:pPr>
            <a:endParaRPr/>
          </a:p>
        </p:txBody>
      </p:sp>
      <p:pic>
        <p:nvPicPr>
          <p:cNvPr id="123" name="Shape 123"/>
          <p:cNvPicPr preferRelativeResize="0"/>
          <p:nvPr/>
        </p:nvPicPr>
        <p:blipFill>
          <a:blip r:embed="rId3">
            <a:alphaModFix/>
          </a:blip>
          <a:stretch>
            <a:fillRect/>
          </a:stretch>
        </p:blipFill>
        <p:spPr>
          <a:xfrm>
            <a:off x="598087" y="1805951"/>
            <a:ext cx="7947826" cy="2704124"/>
          </a:xfrm>
          <a:prstGeom prst="rect">
            <a:avLst/>
          </a:prstGeom>
          <a:noFill/>
          <a:ln>
            <a:noFill/>
          </a:ln>
        </p:spPr>
      </p:pic>
      <p:sp>
        <p:nvSpPr>
          <p:cNvPr id="124" name="Shape 124"/>
          <p:cNvSpPr txBox="1"/>
          <p:nvPr/>
        </p:nvSpPr>
        <p:spPr>
          <a:xfrm>
            <a:off x="4258350" y="4510075"/>
            <a:ext cx="4784700" cy="803700"/>
          </a:xfrm>
          <a:prstGeom prst="rect">
            <a:avLst/>
          </a:prstGeom>
          <a:noFill/>
          <a:ln>
            <a:noFill/>
          </a:ln>
        </p:spPr>
        <p:txBody>
          <a:bodyPr lIns="91425" tIns="91425" rIns="91425" bIns="91425" anchor="t" anchorCtr="0">
            <a:noAutofit/>
          </a:bodyPr>
          <a:lstStyle/>
          <a:p>
            <a:pPr lvl="0">
              <a:spcBef>
                <a:spcPts val="0"/>
              </a:spcBef>
              <a:buNone/>
            </a:pPr>
            <a:r>
              <a:rPr lang="en" u="sng">
                <a:solidFill>
                  <a:schemeClr val="hlink"/>
                </a:solidFill>
                <a:hlinkClick r:id="rId4"/>
              </a:rPr>
              <a:t>San Diego County Grand Jury, 2017, Table 1, page 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Library Systems and Services, LLC</a:t>
            </a:r>
          </a:p>
        </p:txBody>
      </p:sp>
      <p:sp>
        <p:nvSpPr>
          <p:cNvPr id="130" name="Shape 130"/>
          <p:cNvSpPr txBox="1">
            <a:spLocks noGrp="1"/>
          </p:cNvSpPr>
          <p:nvPr>
            <p:ph type="body" idx="1"/>
          </p:nvPr>
        </p:nvSpPr>
        <p:spPr>
          <a:xfrm>
            <a:off x="311700" y="1266325"/>
            <a:ext cx="8520600" cy="3587700"/>
          </a:xfrm>
          <a:prstGeom prst="rect">
            <a:avLst/>
          </a:prstGeom>
        </p:spPr>
        <p:txBody>
          <a:bodyPr lIns="91425" tIns="91425" rIns="91425" bIns="91425" anchor="t" anchorCtr="0">
            <a:noAutofit/>
          </a:bodyPr>
          <a:lstStyle/>
          <a:p>
            <a:pPr lvl="0">
              <a:spcBef>
                <a:spcPts val="0"/>
              </a:spcBef>
              <a:buNone/>
            </a:pPr>
            <a:r>
              <a:rPr lang="en"/>
              <a:t>“If you're looking for a sign that local political leaders are intent on giving up all pretense of working for the public interest, look no further [than the outsourcing of public library management].” - </a:t>
            </a:r>
            <a:r>
              <a:rPr lang="en" u="sng">
                <a:solidFill>
                  <a:schemeClr val="hlink"/>
                </a:solidFill>
                <a:hlinkClick r:id="rId3"/>
              </a:rPr>
              <a:t>Michael Hiltzik, </a:t>
            </a:r>
            <a:r>
              <a:rPr lang="en" i="1" u="sng">
                <a:solidFill>
                  <a:schemeClr val="hlink"/>
                </a:solidFill>
                <a:hlinkClick r:id="rId3"/>
              </a:rPr>
              <a:t>LA Times</a:t>
            </a:r>
            <a:r>
              <a:rPr lang="en" u="sng">
                <a:solidFill>
                  <a:schemeClr val="hlink"/>
                </a:solidFill>
                <a:hlinkClick r:id="rId3"/>
              </a:rPr>
              <a:t>, 2016</a:t>
            </a:r>
          </a:p>
          <a:p>
            <a:pPr marL="457200" lvl="0" indent="-228600" rtl="0">
              <a:spcBef>
                <a:spcPts val="0"/>
              </a:spcBef>
            </a:pPr>
            <a:r>
              <a:rPr lang="en"/>
              <a:t>Private, for-profit company that manages municipal libraries via outsourcing</a:t>
            </a:r>
          </a:p>
          <a:p>
            <a:pPr marL="457200" lvl="0" indent="-228600" rtl="0">
              <a:spcBef>
                <a:spcPts val="0"/>
              </a:spcBef>
            </a:pPr>
            <a:r>
              <a:rPr lang="en"/>
              <a:t>Not supported by the ALA; see </a:t>
            </a:r>
            <a:r>
              <a:rPr lang="en" u="sng">
                <a:solidFill>
                  <a:schemeClr val="hlink"/>
                </a:solidFill>
                <a:hlinkClick r:id="rId4"/>
              </a:rPr>
              <a:t>ALA Policy Manual B.8.8</a:t>
            </a:r>
          </a:p>
          <a:p>
            <a:pPr marL="457200" lvl="0" indent="-228600" rtl="0">
              <a:spcBef>
                <a:spcPts val="0"/>
              </a:spcBef>
            </a:pPr>
            <a:r>
              <a:rPr lang="en"/>
              <a:t>Based in Maryland</a:t>
            </a:r>
          </a:p>
          <a:p>
            <a:pPr marL="457200" lvl="0" indent="-228600">
              <a:spcBef>
                <a:spcPts val="0"/>
              </a:spcBef>
            </a:pPr>
            <a:r>
              <a:rPr lang="en"/>
              <a:t>As a private company, nothing forces them to disclose profits, salaries of CEO and Board of Directors, employee pay and benefits, etc.</a:t>
            </a:r>
          </a:p>
          <a:p>
            <a:pPr lvl="0">
              <a:spcBef>
                <a:spcPts val="0"/>
              </a:spcBef>
              <a:buNone/>
            </a:pPr>
            <a:endParaRPr/>
          </a:p>
          <a:p>
            <a:pPr lvl="0" rtl="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Library Systems and Services, LLC</a:t>
            </a:r>
          </a:p>
        </p:txBody>
      </p:sp>
      <p:sp>
        <p:nvSpPr>
          <p:cNvPr id="136" name="Shape 136"/>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marL="457200" lvl="0" indent="-228600" rtl="0">
              <a:spcBef>
                <a:spcPts val="0"/>
              </a:spcBef>
            </a:pPr>
            <a:r>
              <a:rPr lang="en"/>
              <a:t>Made claims that savings come from bulk buying of materials, eliminating low-circulating materials, reducing overhead costs, and increasing efficiency </a:t>
            </a:r>
            <a:r>
              <a:rPr lang="en" sz="1400"/>
              <a:t>(Library Board of Trustees meeting, 7/11/17)</a:t>
            </a:r>
          </a:p>
          <a:p>
            <a:pPr marL="457200" lvl="0" indent="-228600" rtl="0">
              <a:spcBef>
                <a:spcPts val="0"/>
              </a:spcBef>
            </a:pPr>
            <a:r>
              <a:rPr lang="en"/>
              <a:t>Actual savings come from employee pay that is much lower than the industry average, poor employee benefits, and insufficient expenditures to meet community needs </a:t>
            </a:r>
            <a:r>
              <a:rPr lang="en" sz="1400" u="sng">
                <a:solidFill>
                  <a:schemeClr val="hlink"/>
                </a:solidFill>
                <a:hlinkClick r:id="rId3"/>
              </a:rPr>
              <a:t>(Martin, R.S., ALA Report on Outsourcing, 2000)</a:t>
            </a:r>
          </a:p>
          <a:p>
            <a:pPr marL="457200" lvl="0" indent="-228600" rtl="0">
              <a:spcBef>
                <a:spcPts val="0"/>
              </a:spcBef>
            </a:pPr>
            <a:r>
              <a:rPr lang="en"/>
              <a:t>Savings are not returned to the local community -- this is a for-profit company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Library Systems and Services, LLC</a:t>
            </a:r>
          </a:p>
        </p:txBody>
      </p:sp>
      <p:sp>
        <p:nvSpPr>
          <p:cNvPr id="142" name="Shape 142"/>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marL="457200" lvl="0" indent="-228600" rtl="0">
              <a:spcBef>
                <a:spcPts val="0"/>
              </a:spcBef>
            </a:pPr>
            <a:r>
              <a:rPr lang="en"/>
              <a:t>Founded by Frank Pezzanite, who said that “A lot of libraries are atrocious. Their [employment] policies are about job security. You can go to a library for 35 years and never have to do anything and then have your retirement. We’re not running our company that way.” </a:t>
            </a:r>
            <a:r>
              <a:rPr lang="en" i="1" u="sng">
                <a:solidFill>
                  <a:schemeClr val="hlink"/>
                </a:solidFill>
                <a:hlinkClick r:id="rId3"/>
              </a:rPr>
              <a:t>LA Times</a:t>
            </a:r>
          </a:p>
          <a:p>
            <a:pPr marL="457200" lvl="0" indent="-228600" rtl="0">
              <a:spcBef>
                <a:spcPts val="0"/>
              </a:spcBef>
            </a:pPr>
            <a:r>
              <a:rPr lang="en"/>
              <a:t>Another quote: LSSI prefers to have full control of all library employees because “We have much more control. We can incent them. If an employee does a good job, we like to give them a $5 gift certificate to Borders Books or Mrs. Fields.” </a:t>
            </a:r>
            <a:r>
              <a:rPr lang="en" i="1" u="sng">
                <a:solidFill>
                  <a:schemeClr val="hlink"/>
                </a:solidFill>
                <a:hlinkClick r:id="rId4"/>
              </a:rPr>
              <a:t>Library Journal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Library Systems and Services, LLC</a:t>
            </a:r>
          </a:p>
        </p:txBody>
      </p:sp>
      <p:sp>
        <p:nvSpPr>
          <p:cNvPr id="148" name="Shape 148"/>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marL="457200" lvl="0" indent="-228600" rtl="0">
              <a:spcBef>
                <a:spcPts val="0"/>
              </a:spcBef>
            </a:pPr>
            <a:r>
              <a:rPr lang="en"/>
              <a:t>In 2006, ahead of his retirement, Pezzanite sold a majority stake in the company to Islington Capital Partners, a Boston private equity firm, in an undisclosed multi-million dollar deal. LSSI projected $23 million in sales that year. </a:t>
            </a:r>
            <a:r>
              <a:rPr lang="en" u="sng">
                <a:solidFill>
                  <a:schemeClr val="hlink"/>
                </a:solidFill>
                <a:hlinkClick r:id="rId3"/>
              </a:rPr>
              <a:t>Source</a:t>
            </a:r>
          </a:p>
          <a:p>
            <a:pPr marL="457200" lvl="0" indent="-228600" rtl="0">
              <a:spcBef>
                <a:spcPts val="0"/>
              </a:spcBef>
            </a:pPr>
            <a:r>
              <a:rPr lang="en"/>
              <a:t>In 2015, Argosy Private Equity acquired a controlling ownership interest in the company, stating that LSSI fit their model for “value acceleration.” Investment partners from Argosy were given Board of Directors positions at LSSI as part of that deal. </a:t>
            </a:r>
            <a:r>
              <a:rPr lang="en" u="sng">
                <a:solidFill>
                  <a:schemeClr val="hlink"/>
                </a:solidFill>
                <a:hlinkClick r:id="rId4"/>
              </a:rPr>
              <a:t>Source</a:t>
            </a:r>
          </a:p>
          <a:p>
            <a:pPr marL="457200" lvl="0" indent="-228600" rtl="0">
              <a:spcBef>
                <a:spcPts val="0"/>
              </a:spcBef>
            </a:pPr>
            <a:r>
              <a:rPr lang="en"/>
              <a:t>Santa Clarita’s 3 branch system was LSSI’s first acquisition of a library not in distress: $4 million deal for initial contract </a:t>
            </a:r>
            <a:r>
              <a:rPr lang="en" u="sng">
                <a:solidFill>
                  <a:schemeClr val="hlink"/>
                </a:solidFill>
                <a:hlinkClick r:id="rId5"/>
              </a:rPr>
              <a:t>(Source)</a:t>
            </a:r>
          </a:p>
          <a:p>
            <a:pPr marL="457200" lvl="0" indent="-228600" rtl="0">
              <a:spcBef>
                <a:spcPts val="0"/>
              </a:spcBef>
            </a:pPr>
            <a:r>
              <a:rPr lang="en"/>
              <a:t>Is this where we want our local taxpayer money to go?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Riverside County Library</a:t>
            </a:r>
          </a:p>
        </p:txBody>
      </p:sp>
      <p:sp>
        <p:nvSpPr>
          <p:cNvPr id="154" name="Shape 154"/>
          <p:cNvSpPr txBox="1">
            <a:spLocks noGrp="1"/>
          </p:cNvSpPr>
          <p:nvPr>
            <p:ph type="body" idx="1"/>
          </p:nvPr>
        </p:nvSpPr>
        <p:spPr>
          <a:xfrm>
            <a:off x="311700" y="1266325"/>
            <a:ext cx="8520600" cy="3659400"/>
          </a:xfrm>
          <a:prstGeom prst="rect">
            <a:avLst/>
          </a:prstGeom>
        </p:spPr>
        <p:txBody>
          <a:bodyPr lIns="91425" tIns="91425" rIns="91425" bIns="91425" anchor="t" anchorCtr="0">
            <a:noAutofit/>
          </a:bodyPr>
          <a:lstStyle/>
          <a:p>
            <a:pPr marL="457200" lvl="0" indent="-228600" rtl="0">
              <a:spcBef>
                <a:spcPts val="0"/>
              </a:spcBef>
            </a:pPr>
            <a:r>
              <a:rPr lang="en"/>
              <a:t>LSSI manages operations at all 37 service points of the Riverside County Library System, and presents this system as the poster child of their services</a:t>
            </a:r>
          </a:p>
          <a:p>
            <a:pPr marL="457200" lvl="0" indent="-228600" rtl="0">
              <a:spcBef>
                <a:spcPts val="0"/>
              </a:spcBef>
            </a:pPr>
            <a:r>
              <a:rPr lang="en"/>
              <a:t>Important to note: Riverside County transferred operations to LSSI as a last resort instead of shutting down their library system entirely following an economic crisis in the 1990s (</a:t>
            </a:r>
            <a:r>
              <a:rPr lang="en" u="sng">
                <a:solidFill>
                  <a:schemeClr val="hlink"/>
                </a:solidFill>
                <a:hlinkClick r:id="rId3"/>
              </a:rPr>
              <a:t>ALA</a:t>
            </a:r>
            <a:r>
              <a:rPr lang="en"/>
              <a:t>, 2000)</a:t>
            </a:r>
          </a:p>
          <a:p>
            <a:pPr marL="457200" lvl="0" indent="-228600" rtl="0">
              <a:spcBef>
                <a:spcPts val="0"/>
              </a:spcBef>
            </a:pPr>
            <a:r>
              <a:rPr lang="en"/>
              <a:t>ALA report: LSSI’s materials budget is “still inadequate to maintain the branch library collections, which are in the main too small for the populations they are intended to serve, and are generally old and worn. The few branches whose collection appears in better condition have clearly benefited from infusions of additional local funds.” (</a:t>
            </a:r>
            <a:r>
              <a:rPr lang="en" u="sng">
                <a:solidFill>
                  <a:schemeClr val="hlink"/>
                </a:solidFill>
                <a:hlinkClick r:id="rId3"/>
              </a:rPr>
              <a:t>ALA</a:t>
            </a:r>
            <a:r>
              <a:rPr lang="en"/>
              <a:t>, 2000)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Riverside County Library</a:t>
            </a:r>
          </a:p>
        </p:txBody>
      </p:sp>
      <p:sp>
        <p:nvSpPr>
          <p:cNvPr id="160" name="Shape 160"/>
          <p:cNvSpPr txBox="1">
            <a:spLocks noGrp="1"/>
          </p:cNvSpPr>
          <p:nvPr>
            <p:ph type="body" idx="1"/>
          </p:nvPr>
        </p:nvSpPr>
        <p:spPr>
          <a:xfrm>
            <a:off x="311700" y="1266325"/>
            <a:ext cx="8520600" cy="3659400"/>
          </a:xfrm>
          <a:prstGeom prst="rect">
            <a:avLst/>
          </a:prstGeom>
        </p:spPr>
        <p:txBody>
          <a:bodyPr lIns="91425" tIns="91425" rIns="91425" bIns="91425" anchor="t" anchorCtr="0">
            <a:noAutofit/>
          </a:bodyPr>
          <a:lstStyle/>
          <a:p>
            <a:pPr marL="457200" lvl="0" indent="-228600" rtl="0">
              <a:spcBef>
                <a:spcPts val="0"/>
              </a:spcBef>
            </a:pPr>
            <a:r>
              <a:rPr lang="en"/>
              <a:t>ALA survey of RCLS employees: </a:t>
            </a:r>
          </a:p>
          <a:p>
            <a:pPr marL="914400" lvl="1" indent="-342900" rtl="0">
              <a:spcBef>
                <a:spcPts val="0"/>
              </a:spcBef>
              <a:buSzPct val="100000"/>
            </a:pPr>
            <a:r>
              <a:rPr lang="en" sz="1800" i="1"/>
              <a:t>“Only fifty-six percent thought that their work schedule enabled them to get their work done in a professional manner”</a:t>
            </a:r>
          </a:p>
          <a:p>
            <a:pPr marL="914400" lvl="1" indent="-342900" rtl="0">
              <a:spcBef>
                <a:spcPts val="0"/>
              </a:spcBef>
              <a:buSzPct val="100000"/>
            </a:pPr>
            <a:r>
              <a:rPr lang="en" sz="1800" i="1"/>
              <a:t>“Staff turnover appears to be significant among newer employees”</a:t>
            </a:r>
          </a:p>
          <a:p>
            <a:pPr marL="914400" lvl="1" indent="-342900" rtl="0">
              <a:spcBef>
                <a:spcPts val="0"/>
              </a:spcBef>
              <a:buSzPct val="100000"/>
            </a:pPr>
            <a:r>
              <a:rPr lang="en" sz="1800" i="1"/>
              <a:t>“LSSI has demonstrated a willingness to hire staff without professional qualifications to perform functions that had previously been performed by professional librarians”</a:t>
            </a:r>
          </a:p>
          <a:p>
            <a:pPr marL="914400" lvl="1" indent="-342900" rtl="0">
              <a:spcBef>
                <a:spcPts val="0"/>
              </a:spcBef>
              <a:buSzPct val="100000"/>
            </a:pPr>
            <a:r>
              <a:rPr lang="en" sz="1800" i="1"/>
              <a:t>“forty-three percent of [library staff] surveyed clearly felt that funds for collections were inadequate to address community needs” (</a:t>
            </a:r>
            <a:r>
              <a:rPr lang="en" sz="1800" u="sng">
                <a:solidFill>
                  <a:schemeClr val="hlink"/>
                </a:solidFill>
                <a:hlinkClick r:id="rId3"/>
              </a:rPr>
              <a:t>ALA</a:t>
            </a:r>
            <a:r>
              <a:rPr lang="en" sz="1800"/>
              <a:t>, 2000)</a:t>
            </a:r>
          </a:p>
          <a:p>
            <a:pPr marL="0" lvl="0" indent="0" rtl="0">
              <a:spcBef>
                <a:spcPts val="0"/>
              </a:spcBef>
              <a:buNone/>
            </a:pP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Changes in Service Quality: By the Numbers</a:t>
            </a:r>
          </a:p>
        </p:txBody>
      </p:sp>
      <p:sp>
        <p:nvSpPr>
          <p:cNvPr id="166" name="Shape 166"/>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a:spcBef>
                <a:spcPts val="0"/>
              </a:spcBef>
              <a:buNone/>
            </a:pPr>
            <a:r>
              <a:rPr lang="en"/>
              <a:t>Escondido Public Library: One branch, 11 ALA-accredited MLIS librarians</a:t>
            </a:r>
          </a:p>
          <a:p>
            <a:pPr lvl="0">
              <a:spcBef>
                <a:spcPts val="0"/>
              </a:spcBef>
              <a:buNone/>
            </a:pPr>
            <a:r>
              <a:rPr lang="en"/>
              <a:t>Riverside County Library: 37 service points, 36 ALA-accredited MLIS librarians</a:t>
            </a:r>
          </a:p>
          <a:p>
            <a:pPr lvl="0">
              <a:spcBef>
                <a:spcPts val="0"/>
              </a:spcBef>
              <a:buNone/>
            </a:pPr>
            <a:r>
              <a:rPr lang="en"/>
              <a:t>San Diego Public Library: 36 service points, 113 ALA-accredited MLIS librarians</a:t>
            </a:r>
          </a:p>
          <a:p>
            <a:pPr lvl="0">
              <a:spcBef>
                <a:spcPts val="0"/>
              </a:spcBef>
              <a:buNone/>
            </a:pPr>
            <a:endParaRPr/>
          </a:p>
          <a:p>
            <a:pPr lvl="0">
              <a:spcBef>
                <a:spcPts val="0"/>
              </a:spcBef>
              <a:buNone/>
            </a:pPr>
            <a:endParaRPr/>
          </a:p>
          <a:p>
            <a:pPr lvl="0" rtl="0">
              <a:spcBef>
                <a:spcPts val="0"/>
              </a:spcBef>
              <a:buNone/>
            </a:pPr>
            <a:r>
              <a:rPr lang="en"/>
              <a:t>Source: California State Library Public Library Statistics Portal, </a:t>
            </a:r>
            <a:r>
              <a:rPr lang="en" u="sng">
                <a:solidFill>
                  <a:schemeClr val="accent5"/>
                </a:solidFill>
                <a:hlinkClick r:id="rId3"/>
              </a:rPr>
              <a:t>2015-2016 Summary Data Ready Report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Changes in Service Quality: By the Numbers</a:t>
            </a:r>
          </a:p>
        </p:txBody>
      </p:sp>
      <p:sp>
        <p:nvSpPr>
          <p:cNvPr id="172" name="Shape 172"/>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rtl="0">
              <a:spcBef>
                <a:spcPts val="0"/>
              </a:spcBef>
              <a:buNone/>
            </a:pPr>
            <a:r>
              <a:rPr lang="en"/>
              <a:t>Escondido Public Library: 36,028 children served, $46,000 spent on children’s materials</a:t>
            </a:r>
          </a:p>
          <a:p>
            <a:pPr lvl="0" rtl="0">
              <a:spcBef>
                <a:spcPts val="0"/>
              </a:spcBef>
              <a:buNone/>
            </a:pPr>
            <a:r>
              <a:rPr lang="en"/>
              <a:t>Riverside County Library: 287,571 children served, $57,763 spent on children’s materials</a:t>
            </a:r>
          </a:p>
          <a:p>
            <a:pPr lvl="0">
              <a:spcBef>
                <a:spcPts val="0"/>
              </a:spcBef>
              <a:buNone/>
            </a:pPr>
            <a:r>
              <a:rPr lang="en"/>
              <a:t>San Diego Public Library: 319,439 children served, $586,025 spent on children’s materials</a:t>
            </a:r>
          </a:p>
          <a:p>
            <a:pPr lvl="0">
              <a:spcBef>
                <a:spcPts val="0"/>
              </a:spcBef>
              <a:buNone/>
            </a:pPr>
            <a:endParaRPr/>
          </a:p>
          <a:p>
            <a:pPr lvl="0" rtl="0">
              <a:spcBef>
                <a:spcPts val="0"/>
              </a:spcBef>
              <a:buNone/>
            </a:pPr>
            <a:r>
              <a:rPr lang="en"/>
              <a:t>Source: California State Library Public Library Statistics Portal, </a:t>
            </a:r>
            <a:r>
              <a:rPr lang="en" u="sng">
                <a:solidFill>
                  <a:schemeClr val="hlink"/>
                </a:solidFill>
                <a:hlinkClick r:id="rId3"/>
              </a:rPr>
              <a:t>2015-2016 Summary Data Ready Report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Why It Matters</a:t>
            </a:r>
          </a:p>
        </p:txBody>
      </p:sp>
      <p:sp>
        <p:nvSpPr>
          <p:cNvPr id="178" name="Shape 178"/>
          <p:cNvSpPr txBox="1">
            <a:spLocks noGrp="1"/>
          </p:cNvSpPr>
          <p:nvPr>
            <p:ph type="body" idx="1"/>
          </p:nvPr>
        </p:nvSpPr>
        <p:spPr>
          <a:xfrm>
            <a:off x="311700" y="1266325"/>
            <a:ext cx="8520600" cy="3683400"/>
          </a:xfrm>
          <a:prstGeom prst="rect">
            <a:avLst/>
          </a:prstGeom>
        </p:spPr>
        <p:txBody>
          <a:bodyPr lIns="91425" tIns="91425" rIns="91425" bIns="91425" anchor="t" anchorCtr="0">
            <a:noAutofit/>
          </a:bodyPr>
          <a:lstStyle/>
          <a:p>
            <a:pPr marL="457200" lvl="0" indent="-228600" rtl="0">
              <a:spcBef>
                <a:spcPts val="0"/>
              </a:spcBef>
            </a:pPr>
            <a:r>
              <a:rPr lang="en"/>
              <a:t>Privatizing a public library is a red flag for a local government that is derelict in its duties to its citizenry</a:t>
            </a:r>
          </a:p>
          <a:p>
            <a:pPr marL="457200" lvl="0" indent="-228600" rtl="0">
              <a:spcBef>
                <a:spcPts val="0"/>
              </a:spcBef>
            </a:pPr>
            <a:r>
              <a:rPr lang="en"/>
              <a:t>Contracting with LSSI will remove our taxpayer money from the local community and put it in the hands of a private, for-profit, equity firm-controlled company with no obligation for transparency and no incentive for responding to our needs</a:t>
            </a:r>
          </a:p>
          <a:p>
            <a:pPr marL="457200" lvl="0" indent="-228600" rtl="0">
              <a:spcBef>
                <a:spcPts val="0"/>
              </a:spcBef>
            </a:pPr>
            <a:r>
              <a:rPr lang="en"/>
              <a:t>We need a public library that represents our local interests and is staffed by qualified professionals who are compensated fairly</a:t>
            </a:r>
          </a:p>
          <a:p>
            <a:pPr marL="457200" lvl="0" indent="-228600" rtl="0">
              <a:spcBef>
                <a:spcPts val="0"/>
              </a:spcBef>
            </a:pPr>
            <a:r>
              <a:rPr lang="en"/>
              <a:t>Outsourcing library management goes against the fundamental role of the library as integral to our community, to our public education, and to our democracy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Public Libraries: Investing in Us</a:t>
            </a:r>
          </a:p>
        </p:txBody>
      </p:sp>
      <p:sp>
        <p:nvSpPr>
          <p:cNvPr id="73" name="Shape 73"/>
          <p:cNvSpPr txBox="1">
            <a:spLocks noGrp="1"/>
          </p:cNvSpPr>
          <p:nvPr>
            <p:ph type="body" idx="1"/>
          </p:nvPr>
        </p:nvSpPr>
        <p:spPr>
          <a:xfrm>
            <a:off x="479175" y="1074950"/>
            <a:ext cx="7822200" cy="2176200"/>
          </a:xfrm>
          <a:prstGeom prst="rect">
            <a:avLst/>
          </a:prstGeom>
        </p:spPr>
        <p:txBody>
          <a:bodyPr lIns="91425" tIns="91425" rIns="91425" bIns="91425" anchor="t" anchorCtr="0">
            <a:noAutofit/>
          </a:bodyPr>
          <a:lstStyle/>
          <a:p>
            <a:pPr lvl="0" algn="ctr" rtl="0">
              <a:spcBef>
                <a:spcPts val="900"/>
              </a:spcBef>
              <a:spcAft>
                <a:spcPts val="900"/>
              </a:spcAft>
              <a:buNone/>
            </a:pPr>
            <a:r>
              <a:rPr lang="en" sz="3000" b="1" i="1">
                <a:solidFill>
                  <a:srgbClr val="000000"/>
                </a:solidFill>
                <a:highlight>
                  <a:srgbClr val="FFFFFF"/>
                </a:highlight>
                <a:latin typeface="Arial"/>
                <a:ea typeface="Arial"/>
                <a:cs typeface="Arial"/>
                <a:sym typeface="Arial"/>
              </a:rPr>
              <a:t>“Forming communities and collaboration is the core of what libraries do.”</a:t>
            </a:r>
          </a:p>
          <a:p>
            <a:pPr lvl="0" algn="r" rtl="0">
              <a:spcBef>
                <a:spcPts val="900"/>
              </a:spcBef>
              <a:spcAft>
                <a:spcPts val="900"/>
              </a:spcAft>
              <a:buNone/>
            </a:pPr>
            <a:r>
              <a:rPr lang="en" sz="2400">
                <a:solidFill>
                  <a:srgbClr val="000000"/>
                </a:solidFill>
                <a:highlight>
                  <a:srgbClr val="FFFFFF"/>
                </a:highlight>
                <a:latin typeface="Arial"/>
                <a:ea typeface="Arial"/>
                <a:cs typeface="Arial"/>
                <a:sym typeface="Arial"/>
              </a:rPr>
              <a:t>-President Walter Isaacson, Aspen Institute</a:t>
            </a:r>
          </a:p>
          <a:p>
            <a:pPr marL="457200" lvl="0" indent="0" rtl="0">
              <a:spcBef>
                <a:spcPts val="0"/>
              </a:spcBef>
              <a:buNone/>
            </a:pPr>
            <a:endParaRPr sz="3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Why It Matters</a:t>
            </a:r>
          </a:p>
        </p:txBody>
      </p:sp>
      <p:sp>
        <p:nvSpPr>
          <p:cNvPr id="184" name="Shape 184"/>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rtl="0">
              <a:spcBef>
                <a:spcPts val="0"/>
              </a:spcBef>
              <a:buNone/>
            </a:pPr>
            <a:r>
              <a:rPr lang="en" sz="2400"/>
              <a:t>“There’s this American flag, apple pie thing about libraries. ... Somehow they have been put in the category of a sacred organization.” </a:t>
            </a:r>
          </a:p>
          <a:p>
            <a:pPr marL="914400" lvl="0" indent="457200" rtl="0">
              <a:spcBef>
                <a:spcPts val="0"/>
              </a:spcBef>
              <a:buNone/>
            </a:pPr>
            <a:r>
              <a:rPr lang="en"/>
              <a:t>-Frank J. Pezzanite, founder of Library Systems &amp; Services</a:t>
            </a:r>
          </a:p>
          <a:p>
            <a:pPr marL="0" lvl="0" indent="0" rtl="0">
              <a:spcBef>
                <a:spcPts val="0"/>
              </a:spcBef>
              <a:buNone/>
            </a:pPr>
            <a:r>
              <a:rPr lang="en" sz="2400" b="1"/>
              <a:t>Our opinion: the public perceives public libraries as a sacred organization because that is exactly what they are, and now it’s up to us to defend our own!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Public Libraries: Investing in Us</a:t>
            </a:r>
          </a:p>
        </p:txBody>
      </p:sp>
      <p:sp>
        <p:nvSpPr>
          <p:cNvPr id="79" name="Shape 79"/>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a:spcBef>
                <a:spcPts val="0"/>
              </a:spcBef>
              <a:buNone/>
            </a:pPr>
            <a:r>
              <a:rPr lang="en"/>
              <a:t>Characteristics of public libraries:</a:t>
            </a:r>
          </a:p>
          <a:p>
            <a:pPr marL="457200" lvl="0" indent="-228600" rtl="0">
              <a:spcBef>
                <a:spcPts val="0"/>
              </a:spcBef>
            </a:pPr>
            <a:r>
              <a:rPr lang="en"/>
              <a:t>Supported by taxes (mostly local)</a:t>
            </a:r>
          </a:p>
          <a:p>
            <a:pPr marL="457200" lvl="0" indent="-228600" rtl="0">
              <a:spcBef>
                <a:spcPts val="0"/>
              </a:spcBef>
            </a:pPr>
            <a:r>
              <a:rPr lang="en"/>
              <a:t>Governed by a library board </a:t>
            </a:r>
            <a:r>
              <a:rPr lang="en" b="1"/>
              <a:t>to serve the public interest</a:t>
            </a:r>
          </a:p>
          <a:p>
            <a:pPr marL="457200" lvl="0" indent="-228600" rtl="0">
              <a:spcBef>
                <a:spcPts val="0"/>
              </a:spcBef>
            </a:pPr>
            <a:r>
              <a:rPr lang="en"/>
              <a:t>Open to all, and collections are accessible to every member of a community</a:t>
            </a:r>
          </a:p>
          <a:p>
            <a:pPr marL="457200" lvl="0" indent="-228600" rtl="0">
              <a:spcBef>
                <a:spcPts val="0"/>
              </a:spcBef>
            </a:pPr>
            <a:r>
              <a:rPr lang="en"/>
              <a:t>Provide basic services without charge</a:t>
            </a:r>
          </a:p>
          <a:p>
            <a:pPr marL="457200" lvl="0" indent="0">
              <a:spcBef>
                <a:spcPts val="0"/>
              </a:spcBef>
              <a:buNone/>
            </a:pPr>
            <a:r>
              <a:rPr lang="en"/>
              <a:t>					</a:t>
            </a:r>
            <a:r>
              <a:rPr lang="en" sz="1400"/>
              <a:t>(Rubin, R. E., 2010, </a:t>
            </a:r>
            <a:r>
              <a:rPr lang="en" sz="1400" i="1"/>
              <a:t>Foundations of Library and Information Science</a:t>
            </a:r>
            <a:r>
              <a:rPr lang="en" sz="14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Public Libraries: Investing in Us</a:t>
            </a:r>
          </a:p>
        </p:txBody>
      </p:sp>
      <p:sp>
        <p:nvSpPr>
          <p:cNvPr id="85" name="Shape 85"/>
          <p:cNvSpPr txBox="1">
            <a:spLocks noGrp="1"/>
          </p:cNvSpPr>
          <p:nvPr>
            <p:ph type="body" idx="1"/>
          </p:nvPr>
        </p:nvSpPr>
        <p:spPr>
          <a:xfrm>
            <a:off x="311700" y="1266325"/>
            <a:ext cx="8520600" cy="3611700"/>
          </a:xfrm>
          <a:prstGeom prst="rect">
            <a:avLst/>
          </a:prstGeom>
        </p:spPr>
        <p:txBody>
          <a:bodyPr lIns="91425" tIns="91425" rIns="91425" bIns="91425" anchor="t" anchorCtr="0">
            <a:noAutofit/>
          </a:bodyPr>
          <a:lstStyle/>
          <a:p>
            <a:pPr marL="0" lvl="0" indent="0" rtl="0">
              <a:spcBef>
                <a:spcPts val="0"/>
              </a:spcBef>
              <a:buNone/>
            </a:pPr>
            <a:r>
              <a:rPr lang="en"/>
              <a:t>Public library funding:</a:t>
            </a:r>
          </a:p>
          <a:p>
            <a:pPr marL="457200" lvl="0" indent="-228600" rtl="0">
              <a:spcBef>
                <a:spcPts val="0"/>
              </a:spcBef>
            </a:pPr>
            <a:r>
              <a:rPr lang="en" i="1"/>
              <a:t>"Public libraries have long relied on local funding sources. According to a recent Institute of Museum and Library Services public library survey, nearly 85 percent of all public library operating revenue comes from local sources, including general revenue funds, dedicated property taxes, voter-approved taxes and a portion of sales taxes." - </a:t>
            </a:r>
            <a:r>
              <a:rPr lang="en" i="1" u="sng">
                <a:solidFill>
                  <a:schemeClr val="hlink"/>
                </a:solidFill>
                <a:hlinkClick r:id="rId3"/>
              </a:rPr>
              <a:t>Garmer, A. (2014)</a:t>
            </a:r>
          </a:p>
          <a:p>
            <a:pPr marL="457200" lvl="0" indent="-228600" rtl="0">
              <a:spcBef>
                <a:spcPts val="0"/>
              </a:spcBef>
            </a:pPr>
            <a:r>
              <a:rPr lang="en"/>
              <a:t>Locally-funding libraries keeps taxpayer dollars in the local community</a:t>
            </a:r>
          </a:p>
          <a:p>
            <a:pPr marL="457200" lvl="0" indent="-228600" rtl="0">
              <a:spcBef>
                <a:spcPts val="0"/>
              </a:spcBef>
            </a:pPr>
            <a:r>
              <a:rPr lang="en"/>
              <a:t>Public libraries should not be viewed as an </a:t>
            </a:r>
            <a:r>
              <a:rPr lang="en" i="1"/>
              <a:t>expense</a:t>
            </a:r>
            <a:r>
              <a:rPr lang="en"/>
              <a:t>, but as an </a:t>
            </a:r>
            <a:r>
              <a:rPr lang="en" b="1"/>
              <a:t>investment</a:t>
            </a:r>
          </a:p>
          <a:p>
            <a:pPr marL="1828800" lvl="1" indent="-228600" rtl="0">
              <a:spcBef>
                <a:spcPts val="0"/>
              </a:spcBef>
            </a:pPr>
            <a:r>
              <a:rPr lang="en"/>
              <a:t>An ALA study found that for every $1 spent on public libraries, the local community receives $5.48 in economic value (</a:t>
            </a:r>
            <a:r>
              <a:rPr lang="en" u="sng">
                <a:solidFill>
                  <a:schemeClr val="hlink"/>
                </a:solidFill>
                <a:hlinkClick r:id="rId4"/>
              </a:rPr>
              <a:t>ALA, 2017</a:t>
            </a:r>
            <a:r>
              <a:rPr lang="en"/>
              <a:t>)</a:t>
            </a:r>
          </a:p>
          <a:p>
            <a:pPr marL="1828800" lvl="1" indent="-228600" rtl="0">
              <a:spcBef>
                <a:spcPts val="0"/>
              </a:spcBef>
            </a:pPr>
            <a:r>
              <a:rPr lang="en"/>
              <a:t>The average U.S. citizen spends $36.96 annually in taxes for the public library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Public Libraries: Investing in Us</a:t>
            </a:r>
          </a:p>
        </p:txBody>
      </p:sp>
      <p:sp>
        <p:nvSpPr>
          <p:cNvPr id="91" name="Shape 91"/>
          <p:cNvSpPr txBox="1">
            <a:spLocks noGrp="1"/>
          </p:cNvSpPr>
          <p:nvPr>
            <p:ph type="body" idx="1"/>
          </p:nvPr>
        </p:nvSpPr>
        <p:spPr>
          <a:xfrm>
            <a:off x="311700" y="1266325"/>
            <a:ext cx="8520600" cy="3516000"/>
          </a:xfrm>
          <a:prstGeom prst="rect">
            <a:avLst/>
          </a:prstGeom>
        </p:spPr>
        <p:txBody>
          <a:bodyPr lIns="91425" tIns="91425" rIns="91425" bIns="91425" anchor="t" anchorCtr="0">
            <a:noAutofit/>
          </a:bodyPr>
          <a:lstStyle/>
          <a:p>
            <a:pPr lvl="0">
              <a:spcBef>
                <a:spcPts val="0"/>
              </a:spcBef>
              <a:buNone/>
            </a:pPr>
            <a:r>
              <a:rPr lang="en"/>
              <a:t>Public Library Ethics and Mission</a:t>
            </a:r>
          </a:p>
          <a:p>
            <a:pPr marL="457200" lvl="0" indent="-228600" rtl="0">
              <a:spcBef>
                <a:spcPts val="0"/>
              </a:spcBef>
            </a:pPr>
            <a:r>
              <a:rPr lang="en"/>
              <a:t>Curate an unbiased, diverse collection of materials reflecting multiple perspectives and points of view</a:t>
            </a:r>
          </a:p>
          <a:p>
            <a:pPr marL="457200" lvl="0" indent="-228600" rtl="0">
              <a:spcBef>
                <a:spcPts val="0"/>
              </a:spcBef>
            </a:pPr>
            <a:r>
              <a:rPr lang="en"/>
              <a:t>Promote literacy and lifelong learning at all stages of development</a:t>
            </a:r>
          </a:p>
          <a:p>
            <a:pPr marL="457200" lvl="0" indent="-228600" rtl="0">
              <a:spcBef>
                <a:spcPts val="0"/>
              </a:spcBef>
            </a:pPr>
            <a:r>
              <a:rPr lang="en"/>
              <a:t>Identify and remove barriers to information access to all</a:t>
            </a:r>
          </a:p>
          <a:p>
            <a:pPr marL="457200" lvl="0" indent="-228600" rtl="0">
              <a:spcBef>
                <a:spcPts val="0"/>
              </a:spcBef>
            </a:pPr>
            <a:r>
              <a:rPr lang="en"/>
              <a:t>Serve as a cornerstone of democracy by protecting intellectual freedom: “the right of every individual to both seek and receive information from all points of view without restriction. It provides for free access to all expressions of ideas through which any and all sides of a question, cause or movement may be explored.” </a:t>
            </a:r>
            <a:r>
              <a:rPr lang="en" u="sng">
                <a:solidFill>
                  <a:schemeClr val="hlink"/>
                </a:solidFill>
                <a:hlinkClick r:id="rId3"/>
              </a:rPr>
              <a:t>(ALA, 2017)</a:t>
            </a:r>
          </a:p>
          <a:p>
            <a:pPr marL="0" lvl="0" indent="0" rtl="0">
              <a:spcBef>
                <a:spcPts val="0"/>
              </a:spcBef>
              <a:buNone/>
            </a:pPr>
            <a:endParaRPr/>
          </a:p>
          <a:p>
            <a:pPr marL="0" lvl="0" indent="0" rt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Public Libraries: Investing in Us</a:t>
            </a:r>
          </a:p>
        </p:txBody>
      </p:sp>
      <p:sp>
        <p:nvSpPr>
          <p:cNvPr id="97" name="Shape 97"/>
          <p:cNvSpPr txBox="1">
            <a:spLocks noGrp="1"/>
          </p:cNvSpPr>
          <p:nvPr>
            <p:ph type="body" idx="1"/>
          </p:nvPr>
        </p:nvSpPr>
        <p:spPr>
          <a:xfrm>
            <a:off x="311700" y="1266325"/>
            <a:ext cx="8520600" cy="3516000"/>
          </a:xfrm>
          <a:prstGeom prst="rect">
            <a:avLst/>
          </a:prstGeom>
        </p:spPr>
        <p:txBody>
          <a:bodyPr lIns="91425" tIns="91425" rIns="91425" bIns="91425" anchor="t" anchorCtr="0">
            <a:noAutofit/>
          </a:bodyPr>
          <a:lstStyle/>
          <a:p>
            <a:pPr lvl="0" rtl="0">
              <a:spcBef>
                <a:spcPts val="0"/>
              </a:spcBef>
              <a:buNone/>
            </a:pPr>
            <a:r>
              <a:rPr lang="en" sz="3600"/>
              <a:t>“Google can bring you back a hundred thousand answers. A librarian can bring you back the right one.” </a:t>
            </a:r>
          </a:p>
          <a:p>
            <a:pPr marL="5029200" lvl="0" indent="457200" rtl="0">
              <a:spcBef>
                <a:spcPts val="0"/>
              </a:spcBef>
              <a:buNone/>
            </a:pPr>
            <a:r>
              <a:rPr lang="en" sz="2400"/>
              <a:t>- Neil Gaiman</a:t>
            </a:r>
            <a:r>
              <a:rPr lang="en" sz="3600"/>
              <a:t> </a:t>
            </a:r>
          </a:p>
          <a:p>
            <a:pPr marL="0" lvl="0" indent="0" rtl="0">
              <a:spcBef>
                <a:spcPts val="0"/>
              </a:spcBef>
              <a:buNone/>
            </a:pPr>
            <a:endParaRPr/>
          </a:p>
          <a:p>
            <a:pPr marL="0" lvl="0" indent="0" rt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Public Libraries: Investing in Us</a:t>
            </a:r>
          </a:p>
        </p:txBody>
      </p:sp>
      <p:sp>
        <p:nvSpPr>
          <p:cNvPr id="103" name="Shape 103"/>
          <p:cNvSpPr txBox="1">
            <a:spLocks noGrp="1"/>
          </p:cNvSpPr>
          <p:nvPr>
            <p:ph type="body" idx="1"/>
          </p:nvPr>
        </p:nvSpPr>
        <p:spPr>
          <a:xfrm>
            <a:off x="311700" y="1266325"/>
            <a:ext cx="8520600" cy="3635700"/>
          </a:xfrm>
          <a:prstGeom prst="rect">
            <a:avLst/>
          </a:prstGeom>
        </p:spPr>
        <p:txBody>
          <a:bodyPr lIns="91425" tIns="91425" rIns="91425" bIns="91425" anchor="t" anchorCtr="0">
            <a:noAutofit/>
          </a:bodyPr>
          <a:lstStyle/>
          <a:p>
            <a:pPr lvl="0">
              <a:spcBef>
                <a:spcPts val="0"/>
              </a:spcBef>
              <a:buNone/>
            </a:pPr>
            <a:r>
              <a:rPr lang="en"/>
              <a:t>Why do we need librarians?</a:t>
            </a:r>
          </a:p>
          <a:p>
            <a:pPr marL="457200" lvl="0" indent="-228600" rtl="0">
              <a:spcBef>
                <a:spcPts val="0"/>
              </a:spcBef>
            </a:pPr>
            <a:r>
              <a:rPr lang="en"/>
              <a:t>Highly educated, Master’s degree-holding </a:t>
            </a:r>
            <a:r>
              <a:rPr lang="en" b="1"/>
              <a:t>civic servants</a:t>
            </a:r>
          </a:p>
          <a:p>
            <a:pPr marL="457200" lvl="0" indent="-228600" rtl="0">
              <a:spcBef>
                <a:spcPts val="0"/>
              </a:spcBef>
            </a:pPr>
            <a:r>
              <a:rPr lang="en"/>
              <a:t>Skilled professionals who are trained in protecting intellectual and civic rights, teaching literacy and technology skills, and providing services to diverse populations</a:t>
            </a:r>
          </a:p>
          <a:p>
            <a:pPr marL="457200" lvl="0" indent="-228600" rtl="0">
              <a:spcBef>
                <a:spcPts val="0"/>
              </a:spcBef>
            </a:pPr>
            <a:r>
              <a:rPr lang="en"/>
              <a:t>They serve our community because they are part of it!</a:t>
            </a:r>
          </a:p>
          <a:p>
            <a:pPr marL="457200" lvl="0" indent="-228600" rtl="0">
              <a:spcBef>
                <a:spcPts val="0"/>
              </a:spcBef>
            </a:pPr>
            <a:r>
              <a:rPr lang="en"/>
              <a:t>Librarians create service plans targeted to groups that are marginalized, disenfranchised, and overlooked: people experiencing homelessness, adults who struggle with literacy, teenagers, new immigrants, non-English speakers, young children, unemployed people, 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The Escondido Public Library</a:t>
            </a:r>
          </a:p>
        </p:txBody>
      </p:sp>
      <p:sp>
        <p:nvSpPr>
          <p:cNvPr id="109" name="Shape 109"/>
          <p:cNvSpPr txBox="1">
            <a:spLocks noGrp="1"/>
          </p:cNvSpPr>
          <p:nvPr>
            <p:ph type="body" idx="1"/>
          </p:nvPr>
        </p:nvSpPr>
        <p:spPr>
          <a:xfrm>
            <a:off x="311700" y="1266325"/>
            <a:ext cx="8520600" cy="3037500"/>
          </a:xfrm>
          <a:prstGeom prst="rect">
            <a:avLst/>
          </a:prstGeom>
        </p:spPr>
        <p:txBody>
          <a:bodyPr lIns="91425" tIns="91425" rIns="91425" bIns="91425" anchor="t" anchorCtr="0">
            <a:noAutofit/>
          </a:bodyPr>
          <a:lstStyle/>
          <a:p>
            <a:pPr marL="457200" lvl="0" indent="-228600" rtl="0">
              <a:spcBef>
                <a:spcPts val="0"/>
              </a:spcBef>
            </a:pPr>
            <a:r>
              <a:rPr lang="en"/>
              <a:t>Cornerstone of our community since 1894</a:t>
            </a:r>
          </a:p>
          <a:p>
            <a:pPr marL="457200" lvl="0" indent="-228600" rtl="0">
              <a:spcBef>
                <a:spcPts val="0"/>
              </a:spcBef>
            </a:pPr>
            <a:r>
              <a:rPr lang="en"/>
              <a:t>Service population of 150,760 people -- 36,028 are children under 14</a:t>
            </a:r>
          </a:p>
          <a:p>
            <a:pPr marL="457200" lvl="0" indent="-228600" rtl="0">
              <a:spcBef>
                <a:spcPts val="0"/>
              </a:spcBef>
            </a:pPr>
            <a:r>
              <a:rPr lang="en"/>
              <a:t>447,827 visits in 2015-2016: 1,435 visitors per day!</a:t>
            </a:r>
          </a:p>
          <a:p>
            <a:pPr marL="457200" lvl="0" indent="-228600" rtl="0">
              <a:spcBef>
                <a:spcPts val="0"/>
              </a:spcBef>
            </a:pPr>
            <a:r>
              <a:rPr lang="en"/>
              <a:t>53 employees and 25 FTE volunteers</a:t>
            </a:r>
          </a:p>
          <a:p>
            <a:pPr marL="457200" lvl="0" indent="-228600" rtl="0">
              <a:spcBef>
                <a:spcPts val="0"/>
              </a:spcBef>
            </a:pPr>
            <a:r>
              <a:rPr lang="en"/>
              <a:t>17,133 people attended 410 programs</a:t>
            </a:r>
          </a:p>
          <a:p>
            <a:pPr marL="457200" lvl="0" indent="-228600" rtl="0">
              <a:spcBef>
                <a:spcPts val="0"/>
              </a:spcBef>
            </a:pPr>
            <a:r>
              <a:rPr lang="en"/>
              <a:t>80,360 annual uses of public computers</a:t>
            </a:r>
          </a:p>
          <a:p>
            <a:pPr marL="457200" lvl="0" indent="-228600" rtl="0">
              <a:spcBef>
                <a:spcPts val="0"/>
              </a:spcBef>
            </a:pPr>
            <a:r>
              <a:rPr lang="en"/>
              <a:t>Total materials collection of over 200,000 items</a:t>
            </a:r>
          </a:p>
          <a:p>
            <a:pPr marL="457200" lvl="0" indent="-228600" rtl="0">
              <a:spcBef>
                <a:spcPts val="0"/>
              </a:spcBef>
            </a:pPr>
            <a:r>
              <a:rPr lang="en"/>
              <a:t>EPL’s budget comprises only </a:t>
            </a:r>
            <a:r>
              <a:rPr lang="en" b="1"/>
              <a:t>3%</a:t>
            </a:r>
            <a:r>
              <a:rPr lang="en"/>
              <a:t> of Escondido’s general fund budget (</a:t>
            </a:r>
            <a:r>
              <a:rPr lang="en" sz="1400"/>
              <a:t>Diaz, O., 2017, </a:t>
            </a:r>
            <a:r>
              <a:rPr lang="en" sz="1400" u="sng">
                <a:solidFill>
                  <a:schemeClr val="hlink"/>
                </a:solidFill>
                <a:hlinkClick r:id="rId3"/>
              </a:rPr>
              <a:t>https://www.times-advocate.com/articles/keep-the-escondido-public-library-public</a:t>
            </a:r>
            <a:r>
              <a:rPr lang="en"/>
              <a:t>/)</a:t>
            </a:r>
          </a:p>
          <a:p>
            <a:pPr marL="0" lvl="0" indent="0" rtl="0">
              <a:spcBef>
                <a:spcPts val="0"/>
              </a:spcBef>
              <a:buNone/>
            </a:pPr>
            <a:endParaRPr/>
          </a:p>
        </p:txBody>
      </p:sp>
      <p:sp>
        <p:nvSpPr>
          <p:cNvPr id="110" name="Shape 110"/>
          <p:cNvSpPr txBox="1"/>
          <p:nvPr/>
        </p:nvSpPr>
        <p:spPr>
          <a:xfrm>
            <a:off x="3906275" y="4331650"/>
            <a:ext cx="4726500" cy="444900"/>
          </a:xfrm>
          <a:prstGeom prst="rect">
            <a:avLst/>
          </a:prstGeom>
          <a:noFill/>
          <a:ln>
            <a:noFill/>
          </a:ln>
        </p:spPr>
        <p:txBody>
          <a:bodyPr lIns="91425" tIns="91425" rIns="91425" bIns="91425" anchor="t" anchorCtr="0">
            <a:noAutofit/>
          </a:bodyPr>
          <a:lstStyle/>
          <a:p>
            <a:pPr lvl="0">
              <a:spcBef>
                <a:spcPts val="0"/>
              </a:spcBef>
              <a:buNone/>
            </a:pPr>
            <a:r>
              <a:rPr lang="en"/>
              <a:t>Source for EPL Statistics: </a:t>
            </a:r>
            <a:r>
              <a:rPr lang="en" u="sng">
                <a:solidFill>
                  <a:schemeClr val="hlink"/>
                </a:solidFill>
                <a:hlinkClick r:id="rId4"/>
              </a:rPr>
              <a:t>CA State Library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rtl="0">
              <a:spcBef>
                <a:spcPts val="0"/>
              </a:spcBef>
              <a:buNone/>
            </a:pPr>
            <a:r>
              <a:rPr lang="en"/>
              <a:t>The Escondido Public Library</a:t>
            </a:r>
          </a:p>
        </p:txBody>
      </p:sp>
      <p:sp>
        <p:nvSpPr>
          <p:cNvPr id="116" name="Shape 116"/>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a:spcBef>
                <a:spcPts val="0"/>
              </a:spcBef>
              <a:buNone/>
            </a:pPr>
            <a:r>
              <a:rPr lang="en" b="1"/>
              <a:t>Spending</a:t>
            </a:r>
          </a:p>
          <a:p>
            <a:pPr marL="457200" lvl="0" indent="-228600" rtl="0">
              <a:spcBef>
                <a:spcPts val="0"/>
              </a:spcBef>
            </a:pPr>
            <a:r>
              <a:rPr lang="en"/>
              <a:t>Office of City Manager has pointed to Grand Jury report indicating that the library does not adequately meet the needs of Escondido as a reason for exploring privatization </a:t>
            </a:r>
            <a:r>
              <a:rPr lang="en" sz="1400"/>
              <a:t>(Library Board of Trustees Meeting, 7/11/17)</a:t>
            </a:r>
          </a:p>
          <a:p>
            <a:pPr marL="457200" lvl="0" indent="-228600" rtl="0">
              <a:spcBef>
                <a:spcPts val="0"/>
              </a:spcBef>
            </a:pPr>
            <a:r>
              <a:rPr lang="en" i="1"/>
              <a:t>What the report actually says:</a:t>
            </a:r>
          </a:p>
          <a:p>
            <a:pPr marL="1371600" lvl="1" indent="-342900" rtl="0">
              <a:spcBef>
                <a:spcPts val="0"/>
              </a:spcBef>
              <a:buSzPct val="100000"/>
            </a:pPr>
            <a:r>
              <a:rPr lang="en" sz="1800"/>
              <a:t>“</a:t>
            </a:r>
            <a:r>
              <a:rPr lang="en" sz="1800" b="1"/>
              <a:t>Unused allocated funds</a:t>
            </a:r>
            <a:r>
              <a:rPr lang="en" sz="1800"/>
              <a:t> from the Escondido Library operating budget are </a:t>
            </a:r>
            <a:r>
              <a:rPr lang="en" sz="1800" b="1"/>
              <a:t>not</a:t>
            </a:r>
            <a:r>
              <a:rPr lang="en" sz="1800"/>
              <a:t> used to benefit the library.” (</a:t>
            </a:r>
            <a:r>
              <a:rPr lang="en" sz="1800" u="sng">
                <a:solidFill>
                  <a:schemeClr val="hlink"/>
                </a:solidFill>
                <a:hlinkClick r:id="rId3"/>
              </a:rPr>
              <a:t>San Diego County Grand Jury Report, 2017</a:t>
            </a:r>
            <a:r>
              <a:rPr lang="en" sz="1800"/>
              <a:t>)</a:t>
            </a: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1968</Words>
  <Application>Microsoft Office PowerPoint</Application>
  <PresentationFormat>On-screen Show (16:9)</PresentationFormat>
  <Paragraphs>109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Open Sans</vt:lpstr>
      <vt:lpstr>PT Sans Narrow</vt:lpstr>
      <vt:lpstr>tropic</vt:lpstr>
      <vt:lpstr> Public Library Privatization: Evading Civic Responsibility</vt:lpstr>
      <vt:lpstr>Public Libraries: Investing in Us</vt:lpstr>
      <vt:lpstr>Public Libraries: Investing in Us</vt:lpstr>
      <vt:lpstr>Public Libraries: Investing in Us</vt:lpstr>
      <vt:lpstr>Public Libraries: Investing in Us</vt:lpstr>
      <vt:lpstr>Public Libraries: Investing in Us</vt:lpstr>
      <vt:lpstr>Public Libraries: Investing in Us</vt:lpstr>
      <vt:lpstr>The Escondido Public Library</vt:lpstr>
      <vt:lpstr>The Escondido Public Library</vt:lpstr>
      <vt:lpstr>The Escondido Public Library</vt:lpstr>
      <vt:lpstr>Library Systems and Services, LLC</vt:lpstr>
      <vt:lpstr>Library Systems and Services, LLC</vt:lpstr>
      <vt:lpstr>Library Systems and Services, LLC</vt:lpstr>
      <vt:lpstr>Library Systems and Services, LLC</vt:lpstr>
      <vt:lpstr>Riverside County Library</vt:lpstr>
      <vt:lpstr>Riverside County Library</vt:lpstr>
      <vt:lpstr>Changes in Service Quality: By the Numbers</vt:lpstr>
      <vt:lpstr>Changes in Service Quality: By the Numbers</vt:lpstr>
      <vt:lpstr>Why It Matters</vt:lpstr>
      <vt:lpstr>Why It Matters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Public Library Privatization: Evading Civic Responsibility</dc:title>
  <dc:creator>Laura Hunter</dc:creator>
  <cp:lastModifiedBy>Laura Hunter</cp:lastModifiedBy>
  <cp:revision>1</cp:revision>
  <dcterms:modified xsi:type="dcterms:W3CDTF">2017-08-02T16:15:09Z</dcterms:modified>
</cp:coreProperties>
</file>